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58" r:id="rId5"/>
    <p:sldId id="259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1" r:id="rId16"/>
    <p:sldId id="266" r:id="rId17"/>
    <p:sldId id="267" r:id="rId18"/>
    <p:sldId id="268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9C8FD-E744-4FB2-8BB2-912C6B86423F}" v="2" dt="2025-03-14T11:55:05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3" autoAdjust="0"/>
  </p:normalViewPr>
  <p:slideViewPr>
    <p:cSldViewPr snapToGrid="0" snapToObjects="1">
      <p:cViewPr varScale="1">
        <p:scale>
          <a:sx n="84" d="100"/>
          <a:sy n="84" d="100"/>
        </p:scale>
        <p:origin x="1173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o schärer" userId="38ed630ddb01c897" providerId="LiveId" clId="{6569C8FD-E744-4FB2-8BB2-912C6B86423F}"/>
    <pc:docChg chg="custSel addSld delSld modSld sldOrd">
      <pc:chgData name="Mateo schärer" userId="38ed630ddb01c897" providerId="LiveId" clId="{6569C8FD-E744-4FB2-8BB2-912C6B86423F}" dt="2025-03-14T12:11:03.666" v="53" actId="20577"/>
      <pc:docMkLst>
        <pc:docMk/>
      </pc:docMkLst>
      <pc:sldChg chg="modSp mod">
        <pc:chgData name="Mateo schärer" userId="38ed630ddb01c897" providerId="LiveId" clId="{6569C8FD-E744-4FB2-8BB2-912C6B86423F}" dt="2025-03-14T12:11:03.666" v="53" actId="20577"/>
        <pc:sldMkLst>
          <pc:docMk/>
          <pc:sldMk cId="0" sldId="256"/>
        </pc:sldMkLst>
        <pc:spChg chg="mod">
          <ac:chgData name="Mateo schärer" userId="38ed630ddb01c897" providerId="LiveId" clId="{6569C8FD-E744-4FB2-8BB2-912C6B86423F}" dt="2025-03-14T12:11:03.666" v="53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Mateo schärer" userId="38ed630ddb01c897" providerId="LiveId" clId="{6569C8FD-E744-4FB2-8BB2-912C6B86423F}" dt="2025-03-14T08:42:34.692" v="3" actId="20577"/>
        <pc:sldMkLst>
          <pc:docMk/>
          <pc:sldMk cId="0" sldId="258"/>
        </pc:sldMkLst>
        <pc:spChg chg="mod">
          <ac:chgData name="Mateo schärer" userId="38ed630ddb01c897" providerId="LiveId" clId="{6569C8FD-E744-4FB2-8BB2-912C6B86423F}" dt="2025-03-14T08:42:34.692" v="3" actId="20577"/>
          <ac:spMkLst>
            <pc:docMk/>
            <pc:sldMk cId="0" sldId="258"/>
            <ac:spMk id="3" creationId="{00000000-0000-0000-0000-000000000000}"/>
          </ac:spMkLst>
        </pc:spChg>
      </pc:sldChg>
      <pc:sldChg chg="ord">
        <pc:chgData name="Mateo schärer" userId="38ed630ddb01c897" providerId="LiveId" clId="{6569C8FD-E744-4FB2-8BB2-912C6B86423F}" dt="2025-03-14T11:56:11.062" v="36"/>
        <pc:sldMkLst>
          <pc:docMk/>
          <pc:sldMk cId="0" sldId="259"/>
        </pc:sldMkLst>
      </pc:sldChg>
      <pc:sldChg chg="addSp delSp modSp new mod setBg addAnim">
        <pc:chgData name="Mateo schärer" userId="38ed630ddb01c897" providerId="LiveId" clId="{6569C8FD-E744-4FB2-8BB2-912C6B86423F}" dt="2025-03-14T11:45:53.597" v="17"/>
        <pc:sldMkLst>
          <pc:docMk/>
          <pc:sldMk cId="11583469" sldId="273"/>
        </pc:sldMkLst>
        <pc:spChg chg="mod">
          <ac:chgData name="Mateo schärer" userId="38ed630ddb01c897" providerId="LiveId" clId="{6569C8FD-E744-4FB2-8BB2-912C6B86423F}" dt="2025-03-14T11:45:53.578" v="16" actId="26606"/>
          <ac:spMkLst>
            <pc:docMk/>
            <pc:sldMk cId="11583469" sldId="273"/>
            <ac:spMk id="2" creationId="{343D4E80-830A-29D8-6257-CE7C55B80C49}"/>
          </ac:spMkLst>
        </pc:spChg>
        <pc:spChg chg="del">
          <ac:chgData name="Mateo schärer" userId="38ed630ddb01c897" providerId="LiveId" clId="{6569C8FD-E744-4FB2-8BB2-912C6B86423F}" dt="2025-03-14T11:45:45.932" v="15" actId="478"/>
          <ac:spMkLst>
            <pc:docMk/>
            <pc:sldMk cId="11583469" sldId="273"/>
            <ac:spMk id="3" creationId="{3F0AFCF3-348E-0DD8-9DA6-A7038B32B714}"/>
          </ac:spMkLst>
        </pc:spChg>
        <pc:spChg chg="add">
          <ac:chgData name="Mateo schärer" userId="38ed630ddb01c897" providerId="LiveId" clId="{6569C8FD-E744-4FB2-8BB2-912C6B86423F}" dt="2025-03-14T11:45:53.578" v="16" actId="26606"/>
          <ac:spMkLst>
            <pc:docMk/>
            <pc:sldMk cId="11583469" sldId="273"/>
            <ac:spMk id="8" creationId="{9B7AD9F6-8CE7-4299-8FC6-328F4DCD3FF9}"/>
          </ac:spMkLst>
        </pc:spChg>
        <pc:spChg chg="add">
          <ac:chgData name="Mateo schärer" userId="38ed630ddb01c897" providerId="LiveId" clId="{6569C8FD-E744-4FB2-8BB2-912C6B86423F}" dt="2025-03-14T11:45:53.578" v="16" actId="26606"/>
          <ac:spMkLst>
            <pc:docMk/>
            <pc:sldMk cId="11583469" sldId="273"/>
            <ac:spMk id="10" creationId="{F49775AF-8896-43EE-92C6-83497D6DC56F}"/>
          </ac:spMkLst>
        </pc:spChg>
        <pc:picChg chg="add">
          <ac:chgData name="Mateo schärer" userId="38ed630ddb01c897" providerId="LiveId" clId="{6569C8FD-E744-4FB2-8BB2-912C6B86423F}" dt="2025-03-14T11:45:53.578" v="16" actId="26606"/>
          <ac:picMkLst>
            <pc:docMk/>
            <pc:sldMk cId="11583469" sldId="273"/>
            <ac:picMk id="4" creationId="{C8F7C6ED-7A3A-B273-7D76-A181298444C6}"/>
          </ac:picMkLst>
        </pc:picChg>
      </pc:sldChg>
      <pc:sldChg chg="delSp add del setBg delDesignElem">
        <pc:chgData name="Mateo schärer" userId="38ed630ddb01c897" providerId="LiveId" clId="{6569C8FD-E744-4FB2-8BB2-912C6B86423F}" dt="2025-03-14T11:56:27.742" v="37" actId="47"/>
        <pc:sldMkLst>
          <pc:docMk/>
          <pc:sldMk cId="4294847117" sldId="274"/>
        </pc:sldMkLst>
        <pc:spChg chg="del">
          <ac:chgData name="Mateo schärer" userId="38ed630ddb01c897" providerId="LiveId" clId="{6569C8FD-E744-4FB2-8BB2-912C6B86423F}" dt="2025-03-14T11:48:11.903" v="19"/>
          <ac:spMkLst>
            <pc:docMk/>
            <pc:sldMk cId="4294847117" sldId="274"/>
            <ac:spMk id="8" creationId="{01F8787C-7FB3-095C-9361-94AA293D6828}"/>
          </ac:spMkLst>
        </pc:spChg>
        <pc:spChg chg="del">
          <ac:chgData name="Mateo schärer" userId="38ed630ddb01c897" providerId="LiveId" clId="{6569C8FD-E744-4FB2-8BB2-912C6B86423F}" dt="2025-03-14T11:48:11.903" v="19"/>
          <ac:spMkLst>
            <pc:docMk/>
            <pc:sldMk cId="4294847117" sldId="274"/>
            <ac:spMk id="10" creationId="{61F320EC-7701-6EA4-BC1A-EF7A607DF9B5}"/>
          </ac:spMkLst>
        </pc:spChg>
      </pc:sldChg>
      <pc:sldChg chg="addSp delSp modSp new mod setBg">
        <pc:chgData name="Mateo schärer" userId="38ed630ddb01c897" providerId="LiveId" clId="{6569C8FD-E744-4FB2-8BB2-912C6B86423F}" dt="2025-03-14T11:55:09.531" v="34" actId="26606"/>
        <pc:sldMkLst>
          <pc:docMk/>
          <pc:sldMk cId="2656457255" sldId="275"/>
        </pc:sldMkLst>
        <pc:spChg chg="mod">
          <ac:chgData name="Mateo schärer" userId="38ed630ddb01c897" providerId="LiveId" clId="{6569C8FD-E744-4FB2-8BB2-912C6B86423F}" dt="2025-03-14T11:55:09.531" v="34" actId="26606"/>
          <ac:spMkLst>
            <pc:docMk/>
            <pc:sldMk cId="2656457255" sldId="275"/>
            <ac:spMk id="2" creationId="{9488F64D-F332-1E28-367F-9C80DFC7230A}"/>
          </ac:spMkLst>
        </pc:spChg>
        <pc:spChg chg="del">
          <ac:chgData name="Mateo schärer" userId="38ed630ddb01c897" providerId="LiveId" clId="{6569C8FD-E744-4FB2-8BB2-912C6B86423F}" dt="2025-03-14T11:55:01.805" v="32" actId="478"/>
          <ac:spMkLst>
            <pc:docMk/>
            <pc:sldMk cId="2656457255" sldId="275"/>
            <ac:spMk id="3" creationId="{9953686C-EF99-CD00-364C-2DE35D47A801}"/>
          </ac:spMkLst>
        </pc:spChg>
        <pc:spChg chg="add">
          <ac:chgData name="Mateo schärer" userId="38ed630ddb01c897" providerId="LiveId" clId="{6569C8FD-E744-4FB2-8BB2-912C6B86423F}" dt="2025-03-14T11:55:09.531" v="34" actId="26606"/>
          <ac:spMkLst>
            <pc:docMk/>
            <pc:sldMk cId="2656457255" sldId="275"/>
            <ac:spMk id="1031" creationId="{BCED4D40-4B67-4331-AC48-79B82B4A47D8}"/>
          </ac:spMkLst>
        </pc:spChg>
        <pc:spChg chg="add">
          <ac:chgData name="Mateo schärer" userId="38ed630ddb01c897" providerId="LiveId" clId="{6569C8FD-E744-4FB2-8BB2-912C6B86423F}" dt="2025-03-14T11:55:09.531" v="34" actId="26606"/>
          <ac:spMkLst>
            <pc:docMk/>
            <pc:sldMk cId="2656457255" sldId="275"/>
            <ac:spMk id="1033" creationId="{670CEDEF-4F34-412E-84EE-329C1E936AF5}"/>
          </ac:spMkLst>
        </pc:spChg>
        <pc:picChg chg="add mod">
          <ac:chgData name="Mateo schärer" userId="38ed630ddb01c897" providerId="LiveId" clId="{6569C8FD-E744-4FB2-8BB2-912C6B86423F}" dt="2025-03-14T11:55:09.531" v="34" actId="26606"/>
          <ac:picMkLst>
            <pc:docMk/>
            <pc:sldMk cId="2656457255" sldId="275"/>
            <ac:picMk id="1026" creationId="{33AB85C8-B0BC-F806-29B8-68FFC1B347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D43A6-789D-42D8-A590-0D69242BC4AE}" type="datetimeFigureOut">
              <a:rPr lang="LID4096" smtClean="0"/>
              <a:t>03/14/2025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0E0DB-E0DC-4BF2-B94E-08AA3EECED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0370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0E0DB-E0DC-4BF2-B94E-08AA3EECED74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031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0E0DB-E0DC-4BF2-B94E-08AA3EECED74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2373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0E0DB-E0DC-4BF2-B94E-08AA3EECED74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9322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1999615"/>
            <a:ext cx="6858000" cy="2764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300" dirty="0"/>
              <a:t>Quick </a:t>
            </a:r>
            <a:r>
              <a:rPr lang="en-GB" sz="6300"/>
              <a:t>recap of Analytical </a:t>
            </a:r>
            <a:r>
              <a:rPr lang="en-GB" sz="6300" dirty="0"/>
              <a:t>Methods Exercises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184" y="5645150"/>
            <a:ext cx="6193632" cy="6318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900"/>
              <a:t>Mass Spectrometry (MS), Infrared Spectroscopy (IR), and UV-VIS Spectroscopy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2784420" cy="1616203"/>
          </a:xfrm>
        </p:spPr>
        <p:txBody>
          <a:bodyPr anchor="b">
            <a:normAutofit/>
          </a:bodyPr>
          <a:lstStyle/>
          <a:p>
            <a:r>
              <a:rPr lang="en-US" sz="2600"/>
              <a:t>Exercise 3.4 - MS &amp; IR Spectroscopy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2741288" cy="3447832"/>
          </a:xfrm>
        </p:spPr>
        <p:txBody>
          <a:bodyPr anchor="t">
            <a:normAutofit/>
          </a:bodyPr>
          <a:lstStyle/>
          <a:p>
            <a:r>
              <a:rPr lang="en-US" sz="1700" dirty="0"/>
              <a:t>Identify unknown compound:</a:t>
            </a:r>
          </a:p>
          <a:p>
            <a:r>
              <a:rPr lang="en-US" sz="1700" dirty="0"/>
              <a:t>MS Spectrum: Molecular weight ~88 g/mol eliminates options (c), (d), (e).</a:t>
            </a:r>
          </a:p>
          <a:p>
            <a:r>
              <a:rPr lang="en-US" sz="1700" dirty="0"/>
              <a:t>IR Spectrum: Peak at 3300-2600 cm^-1 indicates OH group.</a:t>
            </a:r>
          </a:p>
          <a:p>
            <a:r>
              <a:rPr lang="en-US" sz="1700" dirty="0"/>
              <a:t>Answer: Butyric acid (b).</a:t>
            </a:r>
          </a:p>
          <a:p>
            <a:endParaRPr lang="en-US" sz="1700" dirty="0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8B681622-9D14-FA6A-AB00-E22FC7CFE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4445" y="792249"/>
            <a:ext cx="5250587" cy="1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4A7DED6A-AC7A-5CA2-F8D2-EEB1FF75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9738" y="5163329"/>
            <a:ext cx="2625294" cy="47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aph of a red line">
            <a:extLst>
              <a:ext uri="{FF2B5EF4-FFF2-40B4-BE49-F238E27FC236}">
                <a16:creationId xmlns:a16="http://schemas.microsoft.com/office/drawing/2014/main" id="{65757E51-FD7F-D707-C912-EBFC14EB3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921" y="2476504"/>
            <a:ext cx="4138160" cy="2700148"/>
          </a:xfrm>
          <a:prstGeom prst="rect">
            <a:avLst/>
          </a:prstGeom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AC1FEB7C-1795-AC14-7194-301ACE4E9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r="53349" b="73318"/>
          <a:stretch/>
        </p:blipFill>
        <p:spPr bwMode="auto">
          <a:xfrm>
            <a:off x="4031532" y="5177879"/>
            <a:ext cx="2179403" cy="61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10" name="Group 3109">
            <a:extLst>
              <a:ext uri="{FF2B5EF4-FFF2-40B4-BE49-F238E27FC236}">
                <a16:creationId xmlns:a16="http://schemas.microsoft.com/office/drawing/2014/main" id="{32CC9F2B-E219-AF55-BBE8-372B5AC60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737460"/>
            <a:ext cx="9144000" cy="123364"/>
            <a:chOff x="1" y="6737460"/>
            <a:chExt cx="12192000" cy="123364"/>
          </a:xfrm>
        </p:grpSpPr>
        <p:sp>
          <p:nvSpPr>
            <p:cNvPr id="3105" name="Rectangle 3104">
              <a:extLst>
                <a:ext uri="{FF2B5EF4-FFF2-40B4-BE49-F238E27FC236}">
                  <a16:creationId xmlns:a16="http://schemas.microsoft.com/office/drawing/2014/main" id="{E456E449-1EFC-16B5-CB11-7E6A8BBBC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1" name="Rectangle 3110">
              <a:extLst>
                <a:ext uri="{FF2B5EF4-FFF2-40B4-BE49-F238E27FC236}">
                  <a16:creationId xmlns:a16="http://schemas.microsoft.com/office/drawing/2014/main" id="{1E734DB8-CD27-D04F-74D4-3AC47BA0B3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6512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59" y="586822"/>
            <a:ext cx="2670189" cy="1645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Exercise 3.5 - IR Spectroscopy: Functional Groups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373" y="586822"/>
            <a:ext cx="4501977" cy="16459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A (Carboxylic Acid): Broad O-H (3000cm-1) peak, strong C=O peak.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B (Ketone): Strong C=O peak, alcohol O-H (3300cm-1) peak.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C (Ester): Shorter wavelength C=O peak, no broad O-H peak.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D50E018-32C6-A08B-A013-DBDC73F0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338" y="3153838"/>
            <a:ext cx="8373618" cy="264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1381"/>
            <a:ext cx="7884414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Exercise 3.6 - IR Spectroscopy Identification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7B152FE-BDE3-435E-5C82-B228C57838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95681"/>
            <a:ext cx="7035800" cy="9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8CA257F8-7398-5115-E798-4C2B79B49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53" y="1548181"/>
            <a:ext cx="6358493" cy="423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2289A49-8745-B61B-D1D7-F234B2B4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8" y="407988"/>
            <a:ext cx="7613944" cy="9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3971C3B-D95C-B807-8AF2-627FAF89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04328"/>
            <a:ext cx="6299200" cy="42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68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BE373B7-CEAC-45B0-7C51-29CA790D2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90843"/>
            <a:ext cx="7486792" cy="58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6E0DF956-4D01-413E-1458-0E3649A90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1314429"/>
            <a:ext cx="6062345" cy="40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99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6512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586822"/>
            <a:ext cx="2743200" cy="1645920"/>
          </a:xfrm>
        </p:spPr>
        <p:txBody>
          <a:bodyPr>
            <a:normAutofit/>
          </a:bodyPr>
          <a:lstStyle/>
          <a:p>
            <a:r>
              <a:rPr lang="fr-FR" sz="2800"/>
              <a:t>Exercise 3.7 - UV-VIS Absorption Trends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579" y="586822"/>
            <a:ext cx="4580057" cy="1645920"/>
          </a:xfrm>
        </p:spPr>
        <p:txBody>
          <a:bodyPr anchor="ctr">
            <a:normAutofit/>
          </a:bodyPr>
          <a:lstStyle/>
          <a:p>
            <a:r>
              <a:rPr lang="en-GB" sz="1600" dirty="0"/>
              <a:t>Compare absorption wavelengths:</a:t>
            </a:r>
          </a:p>
          <a:p>
            <a:r>
              <a:rPr lang="en-GB" sz="1600" dirty="0"/>
              <a:t>(I) Order: C &gt; B &gt; A (longer conjugation absorbs longer wavelengths).</a:t>
            </a:r>
          </a:p>
          <a:p>
            <a:r>
              <a:rPr lang="en-GB" sz="1600" dirty="0"/>
              <a:t>(II) Order: B &gt; A (extended conjugation).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A0C12D-6FA9-8995-7A63-F62B334A2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37" y="3906048"/>
            <a:ext cx="4111132" cy="1130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AAF1ED-1612-47E4-B0AD-4DB7153FD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085" y="4026030"/>
            <a:ext cx="4142312" cy="8905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26720"/>
            <a:ext cx="7879842" cy="1919141"/>
          </a:xfrm>
        </p:spPr>
        <p:txBody>
          <a:bodyPr anchor="b">
            <a:normAutofit/>
          </a:bodyPr>
          <a:lstStyle/>
          <a:p>
            <a:r>
              <a:rPr lang="fr-FR" sz="5200" dirty="0" err="1"/>
              <a:t>Exercise</a:t>
            </a:r>
            <a:r>
              <a:rPr lang="fr-FR" sz="5200" dirty="0"/>
              <a:t> 3.8 - DNA Concentration Calculation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2899927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2776031"/>
            <a:ext cx="1405092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3337269"/>
            <a:ext cx="7882128" cy="2905686"/>
          </a:xfrm>
        </p:spPr>
        <p:txBody>
          <a:bodyPr>
            <a:normAutofit/>
          </a:bodyPr>
          <a:lstStyle/>
          <a:p>
            <a:r>
              <a:rPr lang="en-GB" sz="1900" dirty="0"/>
              <a:t>Calculate DNA concentration using Beer's Law:</a:t>
            </a:r>
          </a:p>
          <a:p>
            <a:r>
              <a:rPr lang="en-GB" sz="1900" dirty="0"/>
              <a:t>Dilution factor = 10</a:t>
            </a:r>
          </a:p>
          <a:p>
            <a:r>
              <a:rPr lang="en-GB" sz="1900" dirty="0"/>
              <a:t>Final concentration: 225 ng/</a:t>
            </a:r>
            <a:r>
              <a:rPr lang="en-GB" sz="1900" dirty="0" err="1"/>
              <a:t>μL</a:t>
            </a:r>
            <a:r>
              <a:rPr lang="en-GB" sz="19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3C5653-ED76-CACB-9045-94F2942B6FE9}"/>
                  </a:ext>
                </a:extLst>
              </p:cNvPr>
              <p:cNvSpPr txBox="1"/>
              <p:nvPr/>
            </p:nvSpPr>
            <p:spPr>
              <a:xfrm>
                <a:off x="3438511" y="4451558"/>
                <a:ext cx="22606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𝑐𝑙</m:t>
                      </m:r>
                    </m:oMath>
                  </m:oMathPara>
                </a14:m>
                <a:endParaRPr lang="LID4096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3C5653-ED76-CACB-9045-94F2942B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11" y="4451558"/>
                <a:ext cx="226060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6512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59" y="586822"/>
            <a:ext cx="2670189" cy="1645920"/>
          </a:xfrm>
        </p:spPr>
        <p:txBody>
          <a:bodyPr>
            <a:normAutofit/>
          </a:bodyPr>
          <a:lstStyle/>
          <a:p>
            <a:r>
              <a:rPr lang="fr-FR" sz="2800"/>
              <a:t>Exercise 3.9 - Calibration Curve &amp; UV-VIS</a:t>
            </a:r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373" y="586822"/>
            <a:ext cx="4501977" cy="1645920"/>
          </a:xfrm>
        </p:spPr>
        <p:txBody>
          <a:bodyPr anchor="ctr">
            <a:normAutofit/>
          </a:bodyPr>
          <a:lstStyle/>
          <a:p>
            <a:r>
              <a:rPr lang="en-GB" sz="1600" dirty="0"/>
              <a:t>Estimate DNA concentration using a calibration curve:</a:t>
            </a:r>
          </a:p>
          <a:p>
            <a:r>
              <a:rPr lang="en-GB" sz="1600" dirty="0"/>
              <a:t>- A260 = 1.5 → Approx. 150 </a:t>
            </a:r>
            <a:r>
              <a:rPr lang="en-GB" sz="1600" dirty="0" err="1"/>
              <a:t>μg</a:t>
            </a:r>
            <a:r>
              <a:rPr lang="en-GB" sz="1600" dirty="0"/>
              <a:t>/</a:t>
            </a:r>
            <a:r>
              <a:rPr lang="en-GB" sz="1600" dirty="0" err="1"/>
              <a:t>mL.</a:t>
            </a:r>
            <a:endParaRPr lang="en-GB" sz="1600" dirty="0"/>
          </a:p>
          <a:p>
            <a:r>
              <a:rPr lang="en-GB" sz="1600" dirty="0"/>
              <a:t>- Extrapolating beyond the measured range is unreliable.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9257E22-F926-62EE-A33B-11B9C9FD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815" y="2767579"/>
            <a:ext cx="5701863" cy="33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D4E80-830A-29D8-6257-CE7C55B8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640080"/>
            <a:ext cx="4688333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dirty="0"/>
              <a:t>Questions?</a:t>
            </a:r>
          </a:p>
        </p:txBody>
      </p:sp>
      <p:pic>
        <p:nvPicPr>
          <p:cNvPr id="4" name="Picture 3" descr="Question marks in a line and one question mark is lit">
            <a:extLst>
              <a:ext uri="{FF2B5EF4-FFF2-40B4-BE49-F238E27FC236}">
                <a16:creationId xmlns:a16="http://schemas.microsoft.com/office/drawing/2014/main" id="{C8F7C6ED-7A3A-B273-7D76-A181298444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44" r="55458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11" name="Rectangle 12310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13" name="Rectangle 12312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6512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586822"/>
            <a:ext cx="2743200" cy="1645920"/>
          </a:xfrm>
        </p:spPr>
        <p:txBody>
          <a:bodyPr>
            <a:normAutofit/>
          </a:bodyPr>
          <a:lstStyle/>
          <a:p>
            <a:r>
              <a:rPr lang="en-US" sz="2800"/>
              <a:t>Mass Spectrometry (MS) - Overview</a:t>
            </a:r>
          </a:p>
        </p:txBody>
      </p:sp>
      <p:sp>
        <p:nvSpPr>
          <p:cNvPr id="12315" name="Rectangle 12314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17" name="Rectangle 12316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579" y="586822"/>
            <a:ext cx="4580057" cy="16459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MS determines molecular weight and structure by ionizing molecules and measuring mass-to-charge ratios.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Identifies isotopes via mass spectra.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Helps determine molecular composition.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Used for unknown compound identification.</a:t>
            </a:r>
          </a:p>
        </p:txBody>
      </p:sp>
      <p:pic>
        <p:nvPicPr>
          <p:cNvPr id="12290" name="Picture 2" descr="20.1: Molecular Mass Spectra - Chemistry LibreTexts">
            <a:extLst>
              <a:ext uri="{FF2B5EF4-FFF2-40B4-BE49-F238E27FC236}">
                <a16:creationId xmlns:a16="http://schemas.microsoft.com/office/drawing/2014/main" id="{CF0FE642-2B67-75C3-E012-88613E359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r="17115" b="1"/>
          <a:stretch/>
        </p:blipFill>
        <p:spPr bwMode="auto">
          <a:xfrm>
            <a:off x="418337" y="2786635"/>
            <a:ext cx="4111132" cy="33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Label the molecular ion, the base peak, and the M + 1 peak in the mass ...">
            <a:extLst>
              <a:ext uri="{FF2B5EF4-FFF2-40B4-BE49-F238E27FC236}">
                <a16:creationId xmlns:a16="http://schemas.microsoft.com/office/drawing/2014/main" id="{2EC238A0-1F7A-FDFB-1B8A-4E121267C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085" y="3156145"/>
            <a:ext cx="4142312" cy="26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8F64D-F332-1E28-367F-9C80DFC7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417576"/>
            <a:ext cx="818223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Impact of Fermentation on Aroma - Brew Your Own">
            <a:extLst>
              <a:ext uri="{FF2B5EF4-FFF2-40B4-BE49-F238E27FC236}">
                <a16:creationId xmlns:a16="http://schemas.microsoft.com/office/drawing/2014/main" id="{33AB85C8-B0BC-F806-29B8-68FFC1B34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" y="2633472"/>
            <a:ext cx="7882094" cy="35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5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US" sz="3500"/>
              <a:t>Infrared Spectroscopy (IR) - Overview</a:t>
            </a:r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7079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4" name="Picture 2" descr="Vibrations of molecules: when 2 atoms are separated from each other by ...">
            <a:extLst>
              <a:ext uri="{FF2B5EF4-FFF2-40B4-BE49-F238E27FC236}">
                <a16:creationId xmlns:a16="http://schemas.microsoft.com/office/drawing/2014/main" id="{BCF3C007-73B7-B731-80EB-D487E87A9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548"/>
          <a:stretch/>
        </p:blipFill>
        <p:spPr bwMode="auto">
          <a:xfrm>
            <a:off x="681228" y="2478024"/>
            <a:ext cx="4507391" cy="36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589" y="2478024"/>
            <a:ext cx="2904183" cy="3694176"/>
          </a:xfrm>
        </p:spPr>
        <p:txBody>
          <a:bodyPr anchor="ctr">
            <a:normAutofit/>
          </a:bodyPr>
          <a:lstStyle/>
          <a:p>
            <a:r>
              <a:rPr lang="en-GB" sz="1600" dirty="0"/>
              <a:t>IR Spectroscopy identifies functional groups by </a:t>
            </a:r>
            <a:r>
              <a:rPr lang="en-GB" sz="1600" dirty="0" err="1"/>
              <a:t>analyzing</a:t>
            </a:r>
            <a:r>
              <a:rPr lang="en-GB" sz="1600" dirty="0"/>
              <a:t> molecular vibrations.</a:t>
            </a:r>
          </a:p>
          <a:p>
            <a:endParaRPr lang="en-GB" sz="1600" dirty="0"/>
          </a:p>
          <a:p>
            <a:r>
              <a:rPr lang="en-GB" sz="1600" dirty="0"/>
              <a:t>Different bonds absorb at characteristic frequencies.</a:t>
            </a:r>
          </a:p>
          <a:p>
            <a:r>
              <a:rPr lang="en-GB" sz="1600" dirty="0"/>
              <a:t>Strong peaks help determine functional groups (e.g., OH, C=O, NH).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4" name="Rectangle 14353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356" name="Rectangle 14355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6512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59" y="586822"/>
            <a:ext cx="2670189" cy="1645920"/>
          </a:xfrm>
        </p:spPr>
        <p:txBody>
          <a:bodyPr>
            <a:normAutofit/>
          </a:bodyPr>
          <a:lstStyle/>
          <a:p>
            <a:r>
              <a:rPr lang="en-US" sz="2800"/>
              <a:t>UV-VIS Spectroscopy - Overview</a:t>
            </a:r>
          </a:p>
        </p:txBody>
      </p:sp>
      <p:sp>
        <p:nvSpPr>
          <p:cNvPr id="14358" name="Rectangle 14357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60" name="Rectangle 14359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373" y="586822"/>
            <a:ext cx="4501977" cy="16459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UV-VIS measures absorbance of light by molecules.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- Longer conjugated systems absorb at longer wavelengths.</a:t>
            </a:r>
          </a:p>
          <a:p>
            <a:pPr>
              <a:lnSpc>
                <a:spcPct val="90000"/>
              </a:lnSpc>
            </a:pPr>
            <a:r>
              <a:rPr lang="en-US" sz="1400"/>
              <a:t>- Useful for concentration determination (Beer-Lambert Law).</a:t>
            </a:r>
          </a:p>
          <a:p>
            <a:pPr>
              <a:lnSpc>
                <a:spcPct val="90000"/>
              </a:lnSpc>
            </a:pPr>
            <a:r>
              <a:rPr lang="en-US" sz="1400"/>
              <a:t>- Applied in DNA/protein studies, pharmaceuticals.</a:t>
            </a:r>
          </a:p>
          <a:p>
            <a:pPr>
              <a:lnSpc>
                <a:spcPct val="90000"/>
              </a:lnSpc>
            </a:pPr>
            <a:endParaRPr lang="en-US" sz="1400"/>
          </a:p>
        </p:txBody>
      </p:sp>
      <p:pic>
        <p:nvPicPr>
          <p:cNvPr id="14340" name="Picture 4" descr="UV-Vis Spectrophotometer: Principle, Components, Uses">
            <a:extLst>
              <a:ext uri="{FF2B5EF4-FFF2-40B4-BE49-F238E27FC236}">
                <a16:creationId xmlns:a16="http://schemas.microsoft.com/office/drawing/2014/main" id="{E1B370B2-545D-36C1-58C7-43C034E18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338" y="3146676"/>
            <a:ext cx="8373618" cy="265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6512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BC317-C216-19B3-6BEF-B4001E91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59" y="586822"/>
            <a:ext cx="2670189" cy="1645920"/>
          </a:xfrm>
        </p:spPr>
        <p:txBody>
          <a:bodyPr>
            <a:normAutofit/>
          </a:bodyPr>
          <a:lstStyle/>
          <a:p>
            <a:r>
              <a:rPr lang="en-GB" sz="2800" dirty="0"/>
              <a:t>IR overview</a:t>
            </a:r>
            <a:endParaRPr lang="LID4096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B915-14B9-51A8-D218-E96F4D827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373" y="586822"/>
            <a:ext cx="4501977" cy="16459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400" dirty="0"/>
              <a:t>IR Spectroscopy identifies functional groups by </a:t>
            </a:r>
            <a:r>
              <a:rPr lang="en-GB" sz="1400" dirty="0" err="1"/>
              <a:t>analyzing</a:t>
            </a:r>
            <a:r>
              <a:rPr lang="en-GB" sz="1400" dirty="0"/>
              <a:t> molecular vibrations.</a:t>
            </a:r>
          </a:p>
          <a:p>
            <a:pPr>
              <a:lnSpc>
                <a:spcPct val="90000"/>
              </a:lnSpc>
            </a:pPr>
            <a:endParaRPr lang="en-GB" sz="1400" dirty="0"/>
          </a:p>
          <a:p>
            <a:pPr>
              <a:lnSpc>
                <a:spcPct val="90000"/>
              </a:lnSpc>
            </a:pPr>
            <a:r>
              <a:rPr lang="en-GB" sz="1400" dirty="0"/>
              <a:t>- Different bonds absorb at characteristic frequencies.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- Strong peaks help determine functional groups (e.g., OH, C=O, NH).</a:t>
            </a:r>
          </a:p>
        </p:txBody>
      </p:sp>
      <p:pic>
        <p:nvPicPr>
          <p:cNvPr id="5" name="Picture 4" descr="Interpreting IR Specta: A Quick Guide – Master Organic Chemistry">
            <a:extLst>
              <a:ext uri="{FF2B5EF4-FFF2-40B4-BE49-F238E27FC236}">
                <a16:creationId xmlns:a16="http://schemas.microsoft.com/office/drawing/2014/main" id="{B98925C4-ABEC-91D1-FD7F-81CB365CF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422" y="2734056"/>
            <a:ext cx="8147449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5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4C2AC11E-3162-4990-A36E-92B07ECF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80" y="633619"/>
            <a:ext cx="3390684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8408"/>
            <a:ext cx="2791206" cy="1106424"/>
          </a:xfrm>
        </p:spPr>
        <p:txBody>
          <a:bodyPr>
            <a:normAutofit/>
          </a:bodyPr>
          <a:lstStyle/>
          <a:p>
            <a:r>
              <a:rPr lang="en-US" sz="2400"/>
              <a:t>Exercise 3.1 - Mass Spectrometry (MS)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3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2" y="2185416"/>
            <a:ext cx="276239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8296"/>
            <a:ext cx="2791206" cy="3502152"/>
          </a:xfrm>
        </p:spPr>
        <p:txBody>
          <a:bodyPr>
            <a:normAutofit/>
          </a:bodyPr>
          <a:lstStyle/>
          <a:p>
            <a:r>
              <a:rPr lang="en-GB" sz="1500"/>
              <a:t>Match molecular formulas to MS spectra:</a:t>
            </a:r>
          </a:p>
          <a:p>
            <a:r>
              <a:rPr lang="en-GB" sz="1500"/>
              <a:t>- C7H7Br: M+2 peak equal in size to molecular ion peak.</a:t>
            </a:r>
          </a:p>
          <a:p>
            <a:r>
              <a:rPr lang="en-GB" sz="1500"/>
              <a:t>- C10H10Cl2: Identified using isotope distribution.</a:t>
            </a:r>
          </a:p>
          <a:p>
            <a:r>
              <a:rPr lang="en-GB" sz="1500"/>
              <a:t>- C10H20Br2: Three peaks due to Br isotopes.</a:t>
            </a:r>
          </a:p>
          <a:p>
            <a:r>
              <a:rPr lang="en-GB" sz="1500"/>
              <a:t>- C18H38: No M+2 peak, confirming absence of Cl or Br.</a:t>
            </a:r>
          </a:p>
          <a:p>
            <a:endParaRPr lang="en-GB" sz="150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1D03EB5-2932-C119-1FEF-47F620EF5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557" y="3563278"/>
            <a:ext cx="2436263" cy="166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A82412D-816D-AD65-8EB8-E3D80EEDA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846" y="3499699"/>
            <a:ext cx="2436264" cy="164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26C46B2-520E-57EF-0842-43A199D1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3865" y="1140020"/>
            <a:ext cx="2436264" cy="168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2D1133D-5C7E-045A-495A-81FB19AD4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846" y="1194836"/>
            <a:ext cx="2436264" cy="16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6512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59" y="586822"/>
            <a:ext cx="2670189" cy="1645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/>
              <a:t>Exercise 3.2 - MS: Cl2 Spectrum Analysis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373" y="586822"/>
            <a:ext cx="4501977" cy="1645920"/>
          </a:xfrm>
        </p:spPr>
        <p:txBody>
          <a:bodyPr anchor="ctr">
            <a:normAutofit/>
          </a:bodyPr>
          <a:lstStyle/>
          <a:p>
            <a:r>
              <a:rPr lang="en-GB" sz="1600"/>
              <a:t>Cl2 spectrum shows three peaks at 70, 72, and 74 m/z due to different isotopic combinations.</a:t>
            </a:r>
          </a:p>
          <a:p>
            <a:r>
              <a:rPr lang="en-GB" sz="1600"/>
              <a:t>- Monoisotopic peak: 70 m/z (35Cl-35Cl).</a:t>
            </a:r>
          </a:p>
          <a:p>
            <a:endParaRPr lang="en-GB" sz="16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7900AC-6044-B1EA-89AA-AB3FF9223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922" y="2734056"/>
            <a:ext cx="7334450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26720"/>
            <a:ext cx="7879842" cy="1919141"/>
          </a:xfrm>
        </p:spPr>
        <p:txBody>
          <a:bodyPr anchor="b">
            <a:normAutofit/>
          </a:bodyPr>
          <a:lstStyle/>
          <a:p>
            <a:r>
              <a:rPr lang="fr-FR" sz="5200"/>
              <a:t>Exercise 3.3 - UV-VIS Concentration Calculation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2899927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2776031"/>
            <a:ext cx="1405092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3337269"/>
            <a:ext cx="7882128" cy="2905686"/>
          </a:xfrm>
        </p:spPr>
        <p:txBody>
          <a:bodyPr>
            <a:normAutofit/>
          </a:bodyPr>
          <a:lstStyle/>
          <a:p>
            <a:r>
              <a:rPr lang="en-GB" sz="1900"/>
              <a:t>Calculate the concentration of guanosine using Beer's Law:</a:t>
            </a:r>
          </a:p>
          <a:p>
            <a:r>
              <a:rPr lang="en-GB" sz="1900"/>
              <a:t>A = εlc</a:t>
            </a:r>
          </a:p>
          <a:p>
            <a:r>
              <a:rPr lang="en-GB" sz="1900"/>
              <a:t>Given: A = 0.70, ε = 8400 [1/M*cm], l = 1 cm.</a:t>
            </a:r>
          </a:p>
          <a:p>
            <a:r>
              <a:rPr lang="en-GB" sz="1900"/>
              <a:t>Concentration (c) = 8.33 x 10^-5 mol/L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On-screen Show (4:3)</PresentationFormat>
  <Paragraphs>66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Cambria Math</vt:lpstr>
      <vt:lpstr>Office Theme</vt:lpstr>
      <vt:lpstr>Quick recap of Analytical Methods Exercises</vt:lpstr>
      <vt:lpstr>Mass Spectrometry (MS) - Overview</vt:lpstr>
      <vt:lpstr>example</vt:lpstr>
      <vt:lpstr>Infrared Spectroscopy (IR) - Overview</vt:lpstr>
      <vt:lpstr>UV-VIS Spectroscopy - Overview</vt:lpstr>
      <vt:lpstr>IR overview</vt:lpstr>
      <vt:lpstr>Exercise 3.1 - Mass Spectrometry (MS)</vt:lpstr>
      <vt:lpstr>Exercise 3.2 - MS: Cl2 Spectrum Analysis</vt:lpstr>
      <vt:lpstr>Exercise 3.3 - UV-VIS Concentration Calculation</vt:lpstr>
      <vt:lpstr>Exercise 3.4 - MS &amp; IR Spectroscopy Identification</vt:lpstr>
      <vt:lpstr>Exercise 3.5 - IR Spectroscopy: Functional Groups</vt:lpstr>
      <vt:lpstr>Exercise 3.6 - IR Spectroscopy Identification</vt:lpstr>
      <vt:lpstr>PowerPoint Presentation</vt:lpstr>
      <vt:lpstr>PowerPoint Presentation</vt:lpstr>
      <vt:lpstr>PowerPoint Presentation</vt:lpstr>
      <vt:lpstr>Exercise 3.7 - UV-VIS Absorption Trends</vt:lpstr>
      <vt:lpstr>Exercise 3.8 - DNA Concentration Calculation</vt:lpstr>
      <vt:lpstr>Exercise 3.9 - Calibration Curve &amp; UV-VIS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Mateo schärer</dc:creator>
  <cp:keywords/>
  <dc:description>generated using python-pptx</dc:description>
  <cp:lastModifiedBy>Mateo schärer</cp:lastModifiedBy>
  <cp:revision>2</cp:revision>
  <dcterms:created xsi:type="dcterms:W3CDTF">2013-01-27T09:14:16Z</dcterms:created>
  <dcterms:modified xsi:type="dcterms:W3CDTF">2025-03-14T12:11:08Z</dcterms:modified>
  <cp:category/>
</cp:coreProperties>
</file>